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7"/>
  </p:notesMasterIdLst>
  <p:sldIdLst>
    <p:sldId id="256" r:id="rId2"/>
    <p:sldId id="298" r:id="rId3"/>
    <p:sldId id="299" r:id="rId4"/>
    <p:sldId id="261" r:id="rId5"/>
    <p:sldId id="262" r:id="rId6"/>
    <p:sldId id="311" r:id="rId7"/>
    <p:sldId id="312" r:id="rId8"/>
    <p:sldId id="263" r:id="rId9"/>
    <p:sldId id="264" r:id="rId10"/>
    <p:sldId id="266" r:id="rId11"/>
    <p:sldId id="283" r:id="rId12"/>
    <p:sldId id="269" r:id="rId13"/>
    <p:sldId id="271" r:id="rId14"/>
    <p:sldId id="273" r:id="rId15"/>
    <p:sldId id="274" r:id="rId16"/>
    <p:sldId id="275" r:id="rId17"/>
    <p:sldId id="276" r:id="rId18"/>
    <p:sldId id="277" r:id="rId19"/>
    <p:sldId id="278" r:id="rId20"/>
    <p:sldId id="279" r:id="rId21"/>
    <p:sldId id="280" r:id="rId22"/>
    <p:sldId id="281" r:id="rId23"/>
    <p:sldId id="313" r:id="rId24"/>
    <p:sldId id="315" r:id="rId25"/>
    <p:sldId id="33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 name="Google Shape;1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896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(2017PECCS167)</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(2017PECCS169)</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(2017PECCS215)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4"/>
          <p:cNvPicPr preferRelativeResize="0"/>
          <p:nvPr/>
        </p:nvPicPr>
        <p:blipFill rotWithShape="1">
          <a:blip r:embed="rId3"/>
          <a:srcRect/>
          <a:stretch>
            <a:fillRect/>
          </a:stretch>
        </p:blipFill>
        <p:spPr>
          <a:xfrm>
            <a:off x="454094" y="1791479"/>
            <a:ext cx="5125612" cy="3303035"/>
          </a:xfrm>
          <a:prstGeom prst="rect">
            <a:avLst/>
          </a:prstGeom>
          <a:noFill/>
          <a:ln>
            <a:noFill/>
          </a:ln>
        </p:spPr>
      </p:pic>
      <p:sp>
        <p:nvSpPr>
          <p:cNvPr id="164" name="Google Shape;164;p14"/>
          <p:cNvSpPr txBox="1"/>
          <p:nvPr/>
        </p:nvSpPr>
        <p:spPr>
          <a:xfrm>
            <a:off x="884076" y="724351"/>
            <a:ext cx="60975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Collaboration Diagram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TextBox 4"/>
          <p:cNvSpPr txBox="1"/>
          <p:nvPr/>
        </p:nvSpPr>
        <p:spPr>
          <a:xfrm>
            <a:off x="7069496" y="785906"/>
            <a:ext cx="6097554"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Interface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6" name="Google Shape;169;p15"/>
          <p:cNvPicPr preferRelativeResize="0"/>
          <p:nvPr/>
        </p:nvPicPr>
        <p:blipFill rotWithShape="1">
          <a:blip r:embed="rId4"/>
          <a:srcRect/>
          <a:stretch>
            <a:fillRect/>
          </a:stretch>
        </p:blipFill>
        <p:spPr>
          <a:xfrm>
            <a:off x="6612296" y="2122715"/>
            <a:ext cx="4371911" cy="26405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6"/>
          <p:cNvPicPr preferRelativeResize="0"/>
          <p:nvPr/>
        </p:nvPicPr>
        <p:blipFill rotWithShape="1">
          <a:blip r:embed="rId3"/>
          <a:srcRect/>
          <a:stretch>
            <a:fillRect/>
          </a:stretch>
        </p:blipFill>
        <p:spPr>
          <a:xfrm>
            <a:off x="356235" y="1622425"/>
            <a:ext cx="4337685" cy="4572000"/>
          </a:xfrm>
          <a:prstGeom prst="rect">
            <a:avLst/>
          </a:prstGeom>
          <a:noFill/>
          <a:ln>
            <a:noFill/>
          </a:ln>
        </p:spPr>
      </p:pic>
      <p:sp>
        <p:nvSpPr>
          <p:cNvPr id="176" name="Google Shape;176;p16"/>
          <p:cNvSpPr txBox="1"/>
          <p:nvPr/>
        </p:nvSpPr>
        <p:spPr>
          <a:xfrm>
            <a:off x="561975" y="625475"/>
            <a:ext cx="11135360" cy="5822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State Machine Diagram</a:t>
            </a: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DB DESIGN</a:t>
            </a:r>
          </a:p>
        </p:txBody>
      </p:sp>
      <p:pic>
        <p:nvPicPr>
          <p:cNvPr id="3" name="Picture 2"/>
          <p:cNvPicPr>
            <a:picLocks noChangeAspect="1"/>
          </p:cNvPicPr>
          <p:nvPr/>
        </p:nvPicPr>
        <p:blipFill rotWithShape="1">
          <a:blip r:embed="rId4"/>
          <a:srcRect r="41760" b="74286"/>
          <a:stretch>
            <a:fillRect/>
          </a:stretch>
        </p:blipFill>
        <p:spPr>
          <a:xfrm>
            <a:off x="5556885" y="1993265"/>
            <a:ext cx="6182360" cy="4201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Data Pre-Processing</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Feature Selection </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a:latin typeface="Times New Roman" panose="02020603050405020304"/>
                <a:ea typeface="Times New Roman" panose="02020603050405020304"/>
                <a:cs typeface="Times New Roman" panose="02020603050405020304"/>
                <a:sym typeface="Times New Roman" panose="02020603050405020304"/>
              </a:rPr>
              <a:t>Performance Measures</a:t>
            </a:r>
            <a:endParaRPr sz="36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248641" y="2744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572" y="785906"/>
            <a:ext cx="12192000" cy="6217056"/>
          </a:xfrm>
          <a:prstGeom prst="rect">
            <a:avLst/>
          </a:prstGeom>
          <a:noFill/>
          <a:ln>
            <a:noFill/>
          </a:ln>
        </p:spPr>
        <p:txBody>
          <a:bodyPr spcFirstLastPara="1" wrap="square" lIns="91425" tIns="91425" rIns="91425" bIns="91425" anchor="t" anchorCtr="0">
            <a:spAutoFit/>
          </a:bodyPr>
          <a:lstStyle/>
          <a:p>
            <a:pPr marL="457200" marR="0" lvl="0" indent="-444500" algn="just" rtl="0">
              <a:lnSpc>
                <a:spcPct val="100000"/>
              </a:lnSpc>
              <a:spcBef>
                <a:spcPts val="0"/>
              </a:spcBef>
              <a:spcAft>
                <a:spcPts val="0"/>
              </a:spcAft>
              <a:buClr>
                <a:srgbClr val="000000"/>
              </a:buClr>
              <a:buSzPts val="2600"/>
              <a:buFont typeface="Times New Roman" panose="02020603050405020304"/>
              <a:buChar char="✔"/>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44500" algn="just" rtl="0">
              <a:lnSpc>
                <a:spcPct val="100000"/>
              </a:lnSpc>
              <a:spcBef>
                <a:spcPts val="0"/>
              </a:spcBef>
              <a:spcAft>
                <a:spcPts val="0"/>
              </a:spcAft>
              <a:buClr>
                <a:srgbClr val="000000"/>
              </a:buClr>
              <a:buSzPts val="2600"/>
              <a:buFont typeface="Times New Roman" panose="02020603050405020304"/>
              <a:buChar char="✔"/>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4124176"/>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disease and Heart Disease data is pre-processed after collection of various records.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 contains a total of 769 patient records, where 6 records are with some missing values.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Those 6 records have been removed from the dataset and the remaining 763 patient records are used in pre-processing.</a:t>
            </a:r>
            <a:endParaRPr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3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412410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Noto Sans Symbols"/>
              <a:buChar char="✔"/>
            </a:pPr>
            <a:r>
              <a:rPr lang="en-US"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32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5355282"/>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Trees Classifier</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Classifier</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Logistic Regression</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Naive Bayes </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8398" y="177282"/>
            <a:ext cx="11367135" cy="6319520"/>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4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44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31% of the worldwide deaths every year occurs due to Cardiovascular Diseases (CVDs). Also, more than 75% of these deaths occur in low and middle income countries including India.</a:t>
            </a:r>
          </a:p>
          <a:p>
            <a:pPr algn="just"/>
            <a:r>
              <a:rPr lang="en-US" sz="2000" dirty="0">
                <a:latin typeface="Times New Roman" panose="02020603050405020304" pitchFamily="18" charset="0"/>
                <a:cs typeface="Times New Roman" panose="02020603050405020304" pitchFamily="18" charset="0"/>
              </a:rPr>
              <a:t>The main challenge is to accurately predict the existence of CVDs inside human body. The older techniques have not been very successful in efficiently predicting the heart diseases. </a:t>
            </a:r>
          </a:p>
          <a:p>
            <a:pPr algn="just"/>
            <a:r>
              <a:rPr lang="en-US" sz="2000" dirty="0">
                <a:latin typeface="Times New Roman" panose="02020603050405020304" pitchFamily="18" charset="0"/>
                <a:cs typeface="Times New Roman" panose="02020603050405020304" pitchFamily="18" charset="0"/>
              </a:rPr>
              <a:t>Many medical instruments are available in the market for the prediction of heart diseases but there are some drawbacks of these instruments like they are very costly, they are not efficient enough for predicting heart diseases.</a:t>
            </a:r>
          </a:p>
          <a:p>
            <a:pPr algn="just"/>
            <a:r>
              <a:rPr lang="en-US" sz="2000" dirty="0">
                <a:latin typeface="Times New Roman" panose="02020603050405020304" pitchFamily="18" charset="0"/>
                <a:cs typeface="Times New Roman" panose="02020603050405020304" pitchFamily="18" charset="0"/>
              </a:rPr>
              <a:t>Age, Sex, Blood Pressure, Cholesterol, Blood Sugar, Diabetes, etc. and some lifestyle factors like obesity, eating unhealthy food, less physical activity, smoking, consumption of alcohol ,etc. are some of the major risk factors that leads to heart diseases. </a:t>
            </a:r>
          </a:p>
          <a:p>
            <a:pPr algn="just"/>
            <a:r>
              <a:rPr lang="en-US" sz="2000" dirty="0">
                <a:latin typeface="Times New Roman" panose="02020603050405020304" pitchFamily="18" charset="0"/>
                <a:cs typeface="Times New Roman" panose="02020603050405020304" pitchFamily="18" charset="0"/>
              </a:rPr>
              <a:t>Most of the lifestyle risk factors are controllable. In the last few decades, medical science has used the technological advancements very well to improve the quality of healthcare. </a:t>
            </a:r>
          </a:p>
          <a:p>
            <a:pPr algn="just"/>
            <a:r>
              <a:rPr lang="en-US" sz="2000" dirty="0">
                <a:latin typeface="Times New Roman" panose="02020603050405020304" pitchFamily="18" charset="0"/>
                <a:cs typeface="Times New Roman" panose="02020603050405020304" pitchFamily="18" charset="0"/>
              </a:rPr>
              <a:t>These advancements in technology have paved ways for accurate diagnosis and prediction of diseases. Machine learning could be a very good choice to achieve high accuracy for predicting heart diseases a sit is able to </a:t>
            </a:r>
            <a:r>
              <a:rPr lang="en-US" sz="2000" dirty="0" err="1">
                <a:latin typeface="Times New Roman" panose="02020603050405020304" pitchFamily="18" charset="0"/>
                <a:cs typeface="Times New Roman" panose="02020603050405020304" pitchFamily="18" charset="0"/>
              </a:rPr>
              <a:t>analyse</a:t>
            </a:r>
            <a:r>
              <a:rPr lang="en-US" sz="2000" dirty="0">
                <a:latin typeface="Times New Roman" panose="02020603050405020304" pitchFamily="18" charset="0"/>
                <a:cs typeface="Times New Roman" panose="02020603050405020304" pitchFamily="18" charset="0"/>
              </a:rPr>
              <a:t> large amounts of data and identifying patterns &amp; trends.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493508"/>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Logistic Regression          : 71.42857142857143</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78.57142857142857</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73.37662337662337</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Naive Bayes                      : 71.42857142857143</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68.18181818181817</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75.97402597402598</a:t>
            </a: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0" name="Google Shape;230;p25"/>
          <p:cNvPicPr preferRelativeResize="0"/>
          <p:nvPr/>
        </p:nvPicPr>
        <p:blipFill rotWithShape="1">
          <a:blip r:embed="rId3"/>
          <a:srcRect/>
          <a:stretch>
            <a:fillRect/>
          </a:stretch>
        </p:blipFill>
        <p:spPr>
          <a:xfrm>
            <a:off x="332500" y="997575"/>
            <a:ext cx="5317350" cy="2741626"/>
          </a:xfrm>
          <a:prstGeom prst="rect">
            <a:avLst/>
          </a:prstGeom>
          <a:noFill/>
          <a:ln>
            <a:noFill/>
          </a:ln>
        </p:spPr>
      </p:pic>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4"/>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We found out that KNN algorithm was the most efficient out of the four algorithms with an accuracy of 87.0%. Decision tree, Support Vector Machine and Random Forest Classifier had accuracy of 79.0%, 83.0% and 84.0% respectively. Thus, KNN algorithm was further implemented using a better user interface in form of a web application. For this HTML5, CSS, JS and Flask (Python’s micro web-framework) were used. This would help the end users get a preliminary prediction about the condition of their heart and Diabetes. Since heart diseases and Diabetes are a major killer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This will tell the user if they are at a risk and if they need to visit the doctor. This will help reduce the death rate due to covid. 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a:latin typeface="Times New Roman" panose="02020603050405020304" pitchFamily="18" charset="0"/>
                <a:cs typeface="Times New Roman" panose="02020603050405020304" pitchFamily="18" charset="0"/>
              </a:rPr>
              <a:t>                                      </a:t>
            </a:r>
            <a:r>
              <a:rPr lang="en-IN" altLang="en-US" sz="3600" b="1">
                <a:latin typeface="Times New Roman" panose="02020603050405020304" pitchFamily="18" charset="0"/>
                <a:cs typeface="Times New Roman" panose="02020603050405020304" pitchFamily="18" charset="0"/>
              </a:rPr>
              <a:t>REFERENCES</a:t>
            </a:r>
          </a:p>
          <a:p>
            <a:pPr marL="114300" indent="0">
              <a:buNone/>
            </a:pPr>
            <a:r>
              <a:rPr lang="en-IN" altLang="en-US" sz="240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r>
              <a:rPr lang="en-IN" altLang="en-US" sz="2400">
                <a:latin typeface="Times New Roman" panose="02020603050405020304" pitchFamily="18" charset="0"/>
                <a:cs typeface="Times New Roman" panose="02020603050405020304" pitchFamily="18" charset="0"/>
              </a:rPr>
              <a:t>[6]    Amit M. Joshi, Urvashi P. Shukla, Saraju P. Mohanty, “Smart Healthcare for Diabetes during COVID-19”, IEEE, 2020.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[7]</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[8]</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[9]</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[10]</a:t>
            </a: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r>
              <a:rPr lang="en-IN" altLang="en-US" sz="3200" b="1">
                <a:latin typeface="Times New Roman" panose="02020603050405020304" pitchFamily="18" charset="0"/>
                <a:cs typeface="Times New Roman" panose="02020603050405020304" pitchFamily="18" charset="0"/>
              </a:rPr>
              <a:t>PUBLICATION LINK:</a:t>
            </a:r>
          </a:p>
          <a:p>
            <a:pPr marL="114300" indent="0">
              <a:buNone/>
            </a:pPr>
            <a:r>
              <a:rPr lang="en-IN" altLang="en-US">
                <a:latin typeface="Times New Roman" panose="02020603050405020304" pitchFamily="18" charset="0"/>
                <a:cs typeface="Times New Roman" panose="02020603050405020304" pitchFamily="18" charset="0"/>
              </a:rPr>
              <a:t>International journal of Engineering science and computing (IJESC) </a:t>
            </a:r>
          </a:p>
          <a:p>
            <a:pPr marL="114300" indent="0">
              <a:buNone/>
            </a:pPr>
            <a:r>
              <a:rPr lang="en-IN" altLang="en-US">
                <a:latin typeface="Times New Roman" panose="02020603050405020304" pitchFamily="18" charset="0"/>
                <a:cs typeface="Times New Roman" panose="02020603050405020304" pitchFamily="18" charset="0"/>
              </a:rPr>
              <a:t>Volume 11 Issue No. 04    April 2021</a:t>
            </a:r>
          </a:p>
          <a:p>
            <a:pPr marL="114300" indent="0">
              <a:buNone/>
            </a:pPr>
            <a:r>
              <a:rPr lang="en-IN" altLang="en-US">
                <a:solidFill>
                  <a:srgbClr val="00B0F0"/>
                </a:solidFill>
                <a:latin typeface="Times New Roman" panose="02020603050405020304" pitchFamily="18" charset="0"/>
                <a:cs typeface="Times New Roman" panose="02020603050405020304" pitchFamily="18" charset="0"/>
              </a:rPr>
              <a:t>https://www.ijesc.org/upload/c9720b7b6470882fc24099a69cbf1d1f.Design%20and%20Implementation%20in%20Web%20Application%20of%20Effecting%20Heart%20Disease%20and%20Diabetes%20for%20Predicting%20Covid-19-converted.pdf</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9400" y="320675"/>
            <a:ext cx="11616690" cy="6306185"/>
          </a:xfrm>
        </p:spPr>
        <p:txBody>
          <a:bodyPr/>
          <a:lstStyle/>
          <a:p>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Diabetes is a condition where person’s body is unable to balance glucose-insulin level after various prandial modes. The patients of diabetes have increased exponentially from past few years due to their unbalanced diet and unhealthy lifestyle. </a:t>
            </a:r>
          </a:p>
          <a:p>
            <a:pPr algn="just"/>
            <a:r>
              <a:rPr lang="en-US" sz="2000" dirty="0">
                <a:latin typeface="Times New Roman" panose="02020603050405020304" pitchFamily="18" charset="0"/>
                <a:cs typeface="Times New Roman" panose="02020603050405020304" pitchFamily="18" charset="0"/>
              </a:rPr>
              <a:t>There are around 463 million diabetic people around the world who can be benefited by smart healthcare technologies to improve their quality of life. Diabetes may lead to heart disease, kidney infection, blindness and nerve damages. It has been observed that severe acute respiratory syndrome corona virus 2 (SARS-CoV-2) has infected the diabetic patients largely among the others. </a:t>
            </a:r>
          </a:p>
          <a:p>
            <a:pPr algn="just"/>
            <a:r>
              <a:rPr lang="en-US" sz="2000" dirty="0">
                <a:latin typeface="Times New Roman" panose="02020603050405020304" pitchFamily="18" charset="0"/>
                <a:cs typeface="Times New Roman" panose="02020603050405020304" pitchFamily="18" charset="0"/>
              </a:rPr>
              <a:t>People with diabetes were also more susceptible to previous pandemic known as Middle East respiratory syndrome (MERS) and severe Acute Respiratory Syndrome (SARS) type of corona virus along with H1N1 type of severe influenza during 2009 . </a:t>
            </a:r>
          </a:p>
          <a:p>
            <a:pPr algn="just"/>
            <a:r>
              <a:rPr lang="en-US" sz="2000" dirty="0">
                <a:latin typeface="Times New Roman" panose="02020603050405020304" pitchFamily="18" charset="0"/>
                <a:cs typeface="Times New Roman" panose="02020603050405020304" pitchFamily="18" charset="0"/>
              </a:rPr>
              <a:t>SARS-CoV-2 has affected mainly to old-age people and persons having underneath health conditions. The various case studies reported diabetes as the major pre-existing comorbidity among COVID-19 patients. The challenges for diabetes patient to control their the blood glucose levels after the infection due to following:</a:t>
            </a:r>
          </a:p>
          <a:p>
            <a:pPr marL="114300" indent="0" algn="just">
              <a:buNone/>
            </a:pPr>
            <a:r>
              <a:rPr lang="en-US" sz="2000" dirty="0">
                <a:latin typeface="Times New Roman" panose="02020603050405020304" pitchFamily="18" charset="0"/>
                <a:cs typeface="Times New Roman" panose="02020603050405020304" pitchFamily="18" charset="0"/>
              </a:rPr>
              <a:t>1)The fluctuation of blood sugar affects the immunity of person which expose him against COVID-19 and unbalanced glycemic profile may lead to longer time of recovery for the patient.</a:t>
            </a:r>
          </a:p>
          <a:p>
            <a:pPr marL="114300" indent="0" algn="just">
              <a:buNone/>
            </a:pPr>
            <a:r>
              <a:rPr lang="en-US" sz="2000" dirty="0">
                <a:latin typeface="Times New Roman" panose="02020603050405020304" pitchFamily="18" charset="0"/>
                <a:cs typeface="Times New Roman" panose="02020603050405020304" pitchFamily="18" charset="0"/>
              </a:rPr>
              <a:t>2)The high blood glucose allows the virus to infect the human body easily.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nvGraphicFramePr>
        <p:xfrm>
          <a:off x="372072" y="439800"/>
          <a:ext cx="11336525" cy="7415245"/>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15525">
                  <a:extLst>
                    <a:ext uri="{9D8B030D-6E8A-4147-A177-3AD203B41FA5}">
                      <a16:colId xmlns:a16="http://schemas.microsoft.com/office/drawing/2014/main" val="20002"/>
                    </a:ext>
                  </a:extLst>
                </a:gridCol>
                <a:gridCol w="1643375">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REFERENCE LINK</a:t>
                      </a:r>
                      <a:endParaRPr sz="1400" u="none" strike="noStrike" cap="none"/>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u="none" strike="noStrike" cap="none" dirty="0" err="1">
                          <a:latin typeface="Times New Roman" panose="02020603050405020304"/>
                          <a:ea typeface="Times New Roman" panose="02020603050405020304"/>
                          <a:cs typeface="Times New Roman" panose="02020603050405020304"/>
                          <a:sym typeface="Times New Roman" panose="02020603050405020304"/>
                        </a:rPr>
                        <a:t>Saraju</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err="1"/>
                        <a:t>Santhana</a:t>
                      </a:r>
                      <a:r>
                        <a:rPr lang="en-US" sz="1100" u="none" strike="noStrike" cap="none" dirty="0"/>
                        <a:t>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•The mortality rate can be drastically controlled if the disease is detected</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at the early stages and preventative measures are adopted as soon as possible</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 Heart disease prediction is challenging</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and very important in the medical field, some error may occur in results.</a:t>
                      </a:r>
                      <a:endParaRPr sz="11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Sanchayita Dhar, Krishna Roy, Tanuree Dey, Pritha, Datta, Ankur Biswas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a:t>
                      </a:r>
                      <a:r>
                        <a:rPr lang="en-US" sz="1100" u="none" strike="noStrike" cap="none" dirty="0" err="1"/>
                        <a:t>checkup,it</a:t>
                      </a:r>
                      <a:r>
                        <a:rPr lang="en-US" sz="1100" u="none" strike="noStrike" cap="none" dirty="0"/>
                        <a: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An Investigation of Heart Disease Prediction Techniques.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Namely Decision Tree,</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Multilayer Perception</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a:t>Support Vector Machine.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•Make awareness on smart healthcare technologies</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such as health and telemedicine.</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 "Supervised Machine Learning Algorithm for Detection of Cardiac Disorders</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2018</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Support Vector Machine Algorithm</a:t>
                      </a:r>
                      <a:endParaRPr sz="14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 At an initial stage the prediction of heart disease can save human lives.</a:t>
                      </a:r>
                      <a:endParaRPr sz="1100" u="none" strike="noStrike" cap="none"/>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•The proposed system achieved the accuracy of 98.30%.</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a:t>•Echocardiogram contains less information hence the diagnosis of the disease from the •Echocardiogram videos is time consuming task. It required more human efforts to make a decision.•</a:t>
                      </a:r>
                      <a:endParaRPr sz="11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TITLE</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YEAR</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METHODOLOGY</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DEMERITS</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REFERENCE LINK</a:t>
                      </a:r>
                      <a:endParaRPr sz="1400" u="none" strike="noStrike" cap="none"/>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A Cloud Based Four-Tier Architecture for Early Detection of Heart Disease with Machine Learning Algorithms.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a:t>heart disease is a prominent public chronic diseaseIn growing amount of health care systems, patients are offered expensive therapies and operation that is quiet expensive for developing countries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t>https://ieeexplore.ieee.org/document/8781022</a:t>
                      </a:r>
                      <a:endParaRPr sz="1050" u="none" strike="noStrike" cap="none"/>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A comprehensive investigation and comparison of Machine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Learning Techniques in the domain of heart disease", IEEE, 2017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Namely Decision Tree,</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Multilayer Perception</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Support Vector Machine.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results of the experiments indicate that the SVM method using the boosting technique outperforms the other aforementioned methods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 Heart disease prediction is challenging</a:t>
                      </a:r>
                      <a:endParaRPr sz="1050"/>
                    </a:p>
                    <a:p>
                      <a:pPr marL="0" marR="0" lvl="0" indent="0" algn="l" rtl="0">
                        <a:lnSpc>
                          <a:spcPct val="100000"/>
                        </a:lnSpc>
                        <a:spcBef>
                          <a:spcPts val="0"/>
                        </a:spcBef>
                        <a:spcAft>
                          <a:spcPts val="0"/>
                        </a:spcAft>
                        <a:buClr>
                          <a:srgbClr val="000000"/>
                        </a:buClr>
                        <a:buSzPts val="1400"/>
                        <a:buFont typeface="Arial" panose="020B0604020202020204"/>
                        <a:buNone/>
                      </a:pPr>
                      <a:r>
                        <a:rPr lang="en-US" sz="1050"/>
                        <a:t>and very important in the medical field, some error may occur in results.</a:t>
                      </a:r>
                      <a:endParaRPr sz="1050"/>
                    </a:p>
                    <a:p>
                      <a:pPr marL="0" marR="0" lvl="0" indent="0" algn="l" rtl="0">
                        <a:lnSpc>
                          <a:spcPct val="100000"/>
                        </a:lnSpc>
                        <a:spcBef>
                          <a:spcPts val="0"/>
                        </a:spcBef>
                        <a:spcAft>
                          <a:spcPts val="0"/>
                        </a:spcAft>
                        <a:buClr>
                          <a:srgbClr val="000000"/>
                        </a:buClr>
                        <a:buSzPts val="1400"/>
                        <a:buFont typeface="Arial" panose="020B0604020202020204"/>
                        <a:buNone/>
                      </a:pPr>
                      <a:endParaRPr sz="105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https://ieeexplore.ieee.org/document/8024530</a:t>
                      </a:r>
                      <a:endParaRPr sz="1050" u="none" strike="noStrike" cap="none"/>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Dagnosing of heart diseases using average k-nearest neighbor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algorithm of data mining</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a:t>
                      </a:r>
                      <a:r>
                        <a:rPr lang="en-US" sz="1050" u="none" strike="noStrike" cap="none" dirty="0" err="1"/>
                        <a:t>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2016</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main objective of this research work is to diagnose heart disease with reduced number of attributes that are relevant to heart diseases</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a:t>The most important and prevalent diseases that commonly occur in people and causes 80% of death in country is heart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https://ieeexplore.ieee.org/document/7724833</a:t>
                      </a:r>
                      <a:endParaRPr sz="1050" u="none" strike="noStrike" cap="none"/>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Cardiovascular Disease Prediction System using Genetic Algorithm and Neural Network</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Bhuvaneswari Amma N.G.</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2012</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Genetic Algorithm</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a:t>The classification accuracy obtained using this approach is 94.17%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a:solidFill>
                            <a:srgbClr val="000000"/>
                          </a:solidFill>
                          <a:effectLst/>
                          <a:latin typeface="Arial" panose="020B0604020202020204" pitchFamily="34" charset="0"/>
                        </a:rPr>
                        <a:t>I will be more time taken to Predicting the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https://ieeexplore.ieee.org/abstract/document/6179185</a:t>
                      </a:r>
                      <a:endParaRPr sz="1050" u="none" strike="noStrike" cap="none"/>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Combination Data Mining </a:t>
                      </a:r>
                      <a:endParaRPr sz="105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Methods with New Medical Data to Predicting Outcome of Coronary Heart Disease</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Yanwei Xing, Jie Wang, Zjijong, Yonghong Gao.</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2007</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Data mining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KNN Algorithm</a:t>
                      </a:r>
                      <a:endParaRPr sz="1400" u="none" strike="noStrike" cap="none"/>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a:t>PageRank Algorithm, etc.</a:t>
                      </a: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a:p>
                  </a:txBody>
                  <a:tcPr marL="91450" marR="91450" marT="45725" marB="45725"/>
                </a:tc>
                <a:tc>
                  <a:txBody>
                    <a:bodyPr/>
                    <a:lstStyle/>
                    <a:p>
                      <a:pPr rtl="0"/>
                      <a:r>
                        <a:rPr lang="en-US" sz="1050" b="0" i="0" u="none" strike="noStrike">
                          <a:solidFill>
                            <a:srgbClr val="000000"/>
                          </a:solidFill>
                          <a:effectLst/>
                          <a:latin typeface="Arial" panose="020B0604020202020204" pitchFamily="34" charset="0"/>
                        </a:rPr>
                        <a:t>Lack of access to have cost-effective solutions for</a:t>
                      </a:r>
                      <a:endParaRPr lang="en-US" sz="1050">
                        <a:effectLst/>
                      </a:endParaRPr>
                    </a:p>
                    <a:p>
                      <a:pPr rtl="0"/>
                      <a:r>
                        <a:rPr lang="en-US" sz="1050" b="0" i="0" u="none" strike="noStrike">
                          <a:solidFill>
                            <a:srgbClr val="000000"/>
                          </a:solidFill>
                          <a:effectLst/>
                          <a:latin typeface="Arial" panose="020B0604020202020204" pitchFamily="34" charset="0"/>
                        </a:rPr>
                        <a:t>medical emergency in remote areas.</a:t>
                      </a:r>
                      <a:endParaRPr lang="en-US" sz="105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Cardiovascular and Diabetes disease is considered as one of the main causes of death around the globe. It is very difficult to be predicted by the medical practitioners as it is a complex task which requires expertise and a lot of experience for prediction.</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 An automated system in medical diagnosis would increase medical efficiency and would also help in reducing costs. We will design a system that can efficiently discover the rules to predict heart and diabetes disease in patients based on the given parameters about their health. 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a:t>                             </a:t>
            </a:r>
            <a:r>
              <a:rPr lang="en-IN" altLang="en-US" sz="4000" b="1">
                <a:latin typeface="Times New Roman" panose="02020603050405020304" pitchFamily="18" charset="0"/>
                <a:cs typeface="Times New Roman" panose="02020603050405020304" pitchFamily="18" charset="0"/>
              </a:rPr>
              <a:t>  TECHNOLOGY STACK</a:t>
            </a:r>
          </a:p>
          <a:p>
            <a:pPr marL="114300" indent="0">
              <a:buNone/>
            </a:pPr>
            <a:endParaRPr lang="en-IN" altLang="en-US" sz="2400" b="1">
              <a:latin typeface="Times New Roman" panose="02020603050405020304" pitchFamily="18" charset="0"/>
              <a:cs typeface="Times New Roman" panose="02020603050405020304" pitchFamily="18" charset="0"/>
            </a:endParaRPr>
          </a:p>
          <a:p>
            <a:pPr marL="114300" indent="0">
              <a:buNone/>
            </a:pPr>
            <a:r>
              <a:rPr lang="en-IN" altLang="en-US" sz="2400" b="1">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Hard Disk	:    </a:t>
            </a:r>
            <a:r>
              <a:rPr lang="en-IN" altLang="en-US" sz="200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RAM              :     </a:t>
            </a:r>
            <a:r>
              <a:rPr lang="en-IN" altLang="en-US" sz="2000">
                <a:latin typeface="Times New Roman" panose="02020603050405020304" pitchFamily="18" charset="0"/>
                <a:cs typeface="Times New Roman" panose="02020603050405020304" pitchFamily="18" charset="0"/>
              </a:rPr>
              <a:t>4GB and Above</a:t>
            </a: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Processor	:     </a:t>
            </a:r>
            <a:r>
              <a:rPr lang="en-IN" altLang="en-US" sz="2000">
                <a:latin typeface="Times New Roman" panose="02020603050405020304" pitchFamily="18" charset="0"/>
                <a:cs typeface="Times New Roman" panose="02020603050405020304" pitchFamily="18" charset="0"/>
              </a:rPr>
              <a:t>I3 and Above</a:t>
            </a:r>
          </a:p>
          <a:p>
            <a:pPr marL="114300" indent="0">
              <a:buNone/>
            </a:pPr>
            <a:endParaRPr lang="en-IN" altLang="en-US" sz="2000">
              <a:latin typeface="Times New Roman" panose="02020603050405020304" pitchFamily="18" charset="0"/>
              <a:cs typeface="Times New Roman" panose="02020603050405020304" pitchFamily="18" charset="0"/>
            </a:endParaRPr>
          </a:p>
          <a:p>
            <a:pPr marL="114300" indent="0">
              <a:buNone/>
            </a:pPr>
            <a:endParaRPr lang="en-IN" altLang="en-US" sz="2000" b="1">
              <a:latin typeface="Times New Roman" panose="02020603050405020304" pitchFamily="18" charset="0"/>
              <a:cs typeface="Times New Roman" panose="02020603050405020304" pitchFamily="18" charset="0"/>
            </a:endParaRPr>
          </a:p>
          <a:p>
            <a:pPr marL="114300" indent="0">
              <a:buNone/>
            </a:pPr>
            <a:r>
              <a:rPr lang="en-IN" altLang="en-US" sz="2400" b="1">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Operating System :	</a:t>
            </a:r>
            <a:r>
              <a:rPr lang="en-IN" altLang="en-US" sz="200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Software	          :	</a:t>
            </a:r>
            <a:r>
              <a:rPr lang="en-IN" altLang="en-US" sz="200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a:latin typeface="Times New Roman" panose="02020603050405020304" pitchFamily="18" charset="0"/>
                <a:cs typeface="Times New Roman" panose="02020603050405020304" pitchFamily="18" charset="0"/>
              </a:rPr>
              <a:t>Tools	          :	</a:t>
            </a:r>
            <a:r>
              <a:rPr lang="en-IN" altLang="en-US" sz="200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02637"/>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378460" y="253365"/>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r>
              <a:rPr lang="en-IN" alt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ER DIAGRAM                                                   </a:t>
            </a:r>
          </a:p>
        </p:txBody>
      </p:sp>
      <p:pic>
        <p:nvPicPr>
          <p:cNvPr id="133" name="Google Shape;133;p9"/>
          <p:cNvPicPr preferRelativeResize="0"/>
          <p:nvPr/>
        </p:nvPicPr>
        <p:blipFill rotWithShape="1">
          <a:blip r:embed="rId3"/>
          <a:srcRect/>
          <a:stretch>
            <a:fillRect/>
          </a:stretch>
        </p:blipFill>
        <p:spPr>
          <a:xfrm>
            <a:off x="65405" y="899795"/>
            <a:ext cx="5395595" cy="5805805"/>
          </a:xfrm>
          <a:prstGeom prst="rect">
            <a:avLst/>
          </a:prstGeom>
          <a:noFill/>
          <a:ln>
            <a:noFill/>
          </a:ln>
        </p:spPr>
      </p:pic>
      <p:pic>
        <p:nvPicPr>
          <p:cNvPr id="12" name="Picture 11"/>
          <p:cNvPicPr>
            <a:picLocks noChangeAspect="1"/>
          </p:cNvPicPr>
          <p:nvPr/>
        </p:nvPicPr>
        <p:blipFill>
          <a:blip r:embed="rId4"/>
          <a:stretch>
            <a:fillRect/>
          </a:stretch>
        </p:blipFill>
        <p:spPr>
          <a:xfrm rot="5400000">
            <a:off x="6196965" y="561340"/>
            <a:ext cx="5055870" cy="6528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2718</Words>
  <Application>Microsoft Office PowerPoint</Application>
  <PresentationFormat>Widescreen</PresentationFormat>
  <Paragraphs>239</Paragraphs>
  <Slides>25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26</cp:revision>
  <dcterms:created xsi:type="dcterms:W3CDTF">2021-06-15T09:32:00Z</dcterms:created>
  <dcterms:modified xsi:type="dcterms:W3CDTF">2021-06-16T05:35:11Z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